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handoutMasterIdLst>
    <p:handoutMasterId r:id="rId98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354" r:id="rId11"/>
    <p:sldId id="266" r:id="rId12"/>
    <p:sldId id="268" r:id="rId13"/>
    <p:sldId id="346" r:id="rId14"/>
    <p:sldId id="350" r:id="rId15"/>
    <p:sldId id="267" r:id="rId16"/>
    <p:sldId id="269" r:id="rId17"/>
    <p:sldId id="348" r:id="rId18"/>
    <p:sldId id="339" r:id="rId19"/>
    <p:sldId id="349" r:id="rId20"/>
    <p:sldId id="259" r:id="rId21"/>
    <p:sldId id="260" r:id="rId22"/>
    <p:sldId id="327" r:id="rId23"/>
    <p:sldId id="262" r:id="rId24"/>
    <p:sldId id="263" r:id="rId25"/>
    <p:sldId id="264" r:id="rId26"/>
    <p:sldId id="294" r:id="rId27"/>
    <p:sldId id="295" r:id="rId28"/>
    <p:sldId id="297" r:id="rId29"/>
    <p:sldId id="326" r:id="rId30"/>
    <p:sldId id="298" r:id="rId31"/>
    <p:sldId id="299" r:id="rId32"/>
    <p:sldId id="319" r:id="rId33"/>
    <p:sldId id="321" r:id="rId34"/>
    <p:sldId id="322" r:id="rId35"/>
    <p:sldId id="300" r:id="rId36"/>
    <p:sldId id="271" r:id="rId37"/>
    <p:sldId id="273" r:id="rId38"/>
    <p:sldId id="272" r:id="rId39"/>
    <p:sldId id="270" r:id="rId40"/>
    <p:sldId id="355" r:id="rId41"/>
    <p:sldId id="352" r:id="rId42"/>
    <p:sldId id="351" r:id="rId43"/>
    <p:sldId id="280" r:id="rId44"/>
    <p:sldId id="281" r:id="rId45"/>
    <p:sldId id="289" r:id="rId46"/>
    <p:sldId id="278" r:id="rId47"/>
    <p:sldId id="274" r:id="rId48"/>
    <p:sldId id="275" r:id="rId49"/>
    <p:sldId id="276" r:id="rId50"/>
    <p:sldId id="341" r:id="rId51"/>
    <p:sldId id="347" r:id="rId52"/>
    <p:sldId id="282" r:id="rId53"/>
    <p:sldId id="283" r:id="rId54"/>
    <p:sldId id="277" r:id="rId55"/>
    <p:sldId id="344" r:id="rId56"/>
    <p:sldId id="345" r:id="rId57"/>
    <p:sldId id="336" r:id="rId58"/>
    <p:sldId id="285" r:id="rId59"/>
    <p:sldId id="286" r:id="rId60"/>
    <p:sldId id="287" r:id="rId61"/>
    <p:sldId id="288" r:id="rId62"/>
    <p:sldId id="290" r:id="rId63"/>
    <p:sldId id="284" r:id="rId64"/>
    <p:sldId id="293" r:id="rId65"/>
    <p:sldId id="291" r:id="rId66"/>
    <p:sldId id="328" r:id="rId67"/>
    <p:sldId id="329" r:id="rId68"/>
    <p:sldId id="306" r:id="rId69"/>
    <p:sldId id="317" r:id="rId70"/>
    <p:sldId id="318" r:id="rId71"/>
    <p:sldId id="330" r:id="rId72"/>
    <p:sldId id="338" r:id="rId73"/>
    <p:sldId id="334" r:id="rId74"/>
    <p:sldId id="301" r:id="rId75"/>
    <p:sldId id="302" r:id="rId76"/>
    <p:sldId id="303" r:id="rId77"/>
    <p:sldId id="304" r:id="rId78"/>
    <p:sldId id="343" r:id="rId79"/>
    <p:sldId id="305" r:id="rId80"/>
    <p:sldId id="331" r:id="rId81"/>
    <p:sldId id="353" r:id="rId82"/>
    <p:sldId id="323" r:id="rId83"/>
    <p:sldId id="333" r:id="rId84"/>
    <p:sldId id="310" r:id="rId85"/>
    <p:sldId id="308" r:id="rId86"/>
    <p:sldId id="307" r:id="rId87"/>
    <p:sldId id="342" r:id="rId88"/>
    <p:sldId id="312" r:id="rId89"/>
    <p:sldId id="311" r:id="rId90"/>
    <p:sldId id="309" r:id="rId91"/>
    <p:sldId id="332" r:id="rId92"/>
    <p:sldId id="314" r:id="rId93"/>
    <p:sldId id="315" r:id="rId94"/>
    <p:sldId id="324" r:id="rId95"/>
    <p:sldId id="325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354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  <p14:sldId id="355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104" d="100"/>
          <a:sy n="104" d="100"/>
        </p:scale>
        <p:origin x="168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86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@amorimfranchi/an-easier-to-interpret-alternative-to-paired-barplots-in-r-490d4472e8c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4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4EF6F94-C3C9-4364-733B-EC65281B1A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02752"/>
            <a:ext cx="1072425" cy="1234229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E122DDC-8686-55DB-37CE-08B895CDB6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18" y="4702752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BDDE-5688-33BF-4432-0621D104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Bar chart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9246-C735-C411-F6A4-E9479B91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CEFEE-E083-6851-4D2E-FDFE138D6D92}"/>
              </a:ext>
            </a:extLst>
          </p:cNvPr>
          <p:cNvSpPr txBox="1"/>
          <p:nvPr/>
        </p:nvSpPr>
        <p:spPr>
          <a:xfrm>
            <a:off x="685800" y="6428601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2"/>
              </a:rPr>
              <a:t>https://medium.com/@amorimfranchi/an-easier-to-interpret-alternative-to-paired-barplots-in-r-490d4472e8cd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21E4-7F77-A7C3-90D4-53DC721204D6}"/>
              </a:ext>
            </a:extLst>
          </p:cNvPr>
          <p:cNvSpPr txBox="1"/>
          <p:nvPr/>
        </p:nvSpPr>
        <p:spPr>
          <a:xfrm>
            <a:off x="457200" y="12192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Bar charts are often used to make comparisons between two series</a:t>
            </a:r>
          </a:p>
          <a:p>
            <a:endParaRPr lang="en-CA" sz="1600" dirty="0"/>
          </a:p>
          <a:p>
            <a:r>
              <a:rPr lang="en-CA" sz="1600" dirty="0"/>
              <a:t>But your eyes must move around to compare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8CD5-0398-A473-864F-CD440BB5FDEC}"/>
              </a:ext>
            </a:extLst>
          </p:cNvPr>
          <p:cNvSpPr txBox="1"/>
          <p:nvPr/>
        </p:nvSpPr>
        <p:spPr>
          <a:xfrm>
            <a:off x="4572000" y="121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 alternative is a </a:t>
            </a:r>
            <a:r>
              <a:rPr lang="en-CA" sz="1600" dirty="0">
                <a:solidFill>
                  <a:srgbClr val="00B0F0"/>
                </a:solidFill>
              </a:rPr>
              <a:t>dumbbell</a:t>
            </a:r>
            <a:r>
              <a:rPr lang="en-CA" sz="1600" dirty="0"/>
              <a:t> chart--- dot plot w/ connecting lines---making comparisons </a:t>
            </a:r>
            <a:r>
              <a:rPr lang="en-CA" sz="1600" dirty="0">
                <a:solidFill>
                  <a:srgbClr val="00B0F0"/>
                </a:solidFill>
              </a:rPr>
              <a:t>direct</a:t>
            </a:r>
            <a:r>
              <a:rPr lang="en-CA" sz="1600" dirty="0"/>
              <a:t>.</a:t>
            </a:r>
          </a:p>
          <a:p>
            <a:endParaRPr lang="en-CA" sz="1600" dirty="0"/>
          </a:p>
          <a:p>
            <a:r>
              <a:rPr lang="en-CA" sz="1600" dirty="0"/>
              <a:t>Countries have also </a:t>
            </a:r>
            <a:r>
              <a:rPr lang="en-CA" sz="1600"/>
              <a:t>been sorted </a:t>
            </a:r>
            <a:r>
              <a:rPr lang="en-CA" sz="1600" dirty="0"/>
              <a:t>to show increase / decrease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6F7A0-A626-D920-948F-AE1EFC3AABD6}"/>
              </a:ext>
            </a:extLst>
          </p:cNvPr>
          <p:cNvSpPr txBox="1"/>
          <p:nvPr/>
        </p:nvSpPr>
        <p:spPr>
          <a:xfrm>
            <a:off x="609600" y="5638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Which countries gained the most from 1960 – 2000?</a:t>
            </a:r>
          </a:p>
        </p:txBody>
      </p:sp>
      <p:pic>
        <p:nvPicPr>
          <p:cNvPr id="17" name="Content Placeholder 16" descr="A graph of a farm size&#10;&#10;Description automatically generated">
            <a:extLst>
              <a:ext uri="{FF2B5EF4-FFF2-40B4-BE49-F238E27FC236}">
                <a16:creationId xmlns:a16="http://schemas.microsoft.com/office/drawing/2014/main" id="{85F35A08-3A3E-6693-9D1A-8277D3FC9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276"/>
            <a:ext cx="4038600" cy="2524124"/>
          </a:xfrm>
        </p:spPr>
      </p:pic>
      <p:pic>
        <p:nvPicPr>
          <p:cNvPr id="21" name="Content Placeholder 20" descr="A graph showing the average farm size between 2000 and 2000&#10;&#10;Description automatically generated">
            <a:extLst>
              <a:ext uri="{FF2B5EF4-FFF2-40B4-BE49-F238E27FC236}">
                <a16:creationId xmlns:a16="http://schemas.microsoft.com/office/drawing/2014/main" id="{585D5695-5FF5-F07D-B4FF-E5105070B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62276"/>
            <a:ext cx="4038600" cy="2524124"/>
          </a:xfrm>
        </p:spPr>
      </p:pic>
    </p:spTree>
    <p:extLst>
      <p:ext uri="{BB962C8B-B14F-4D97-AF65-F5344CB8AC3E}">
        <p14:creationId xmlns:p14="http://schemas.microsoft.com/office/powerpoint/2010/main" val="42415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066661"/>
          </a:xfrm>
        </p:spPr>
        <p:txBody>
          <a:bodyPr>
            <a:normAutofit fontScale="90000"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029200" y="16002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3957B-DD27-64DC-0949-5DE07EFA183B}"/>
              </a:ext>
            </a:extLst>
          </p:cNvPr>
          <p:cNvSpPr txBox="1"/>
          <p:nvPr/>
        </p:nvSpPr>
        <p:spPr>
          <a:xfrm>
            <a:off x="5105400" y="51816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Hey – wait</a:t>
            </a:r>
          </a:p>
          <a:p>
            <a:r>
              <a:rPr lang="en-CA" dirty="0"/>
              <a:t>Isn’t this just a time-series in polar coordinates?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7373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imports, exports, debt)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the earliest example of </a:t>
            </a:r>
            <a:r>
              <a:rPr lang="en-US" b="1" dirty="0">
                <a:solidFill>
                  <a:srgbClr val="FF0000"/>
                </a:solidFill>
              </a:rPr>
              <a:t>visual storytelling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B0F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dirty="0">
                <a:solidFill>
                  <a:srgbClr val="00B0F0"/>
                </a:solidFill>
              </a:rPr>
              <a:t>tasks</a:t>
            </a:r>
            <a:r>
              <a:rPr lang="en-US" dirty="0"/>
              <a:t>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classify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sz="2800" dirty="0">
                <a:solidFill>
                  <a:srgbClr val="FF0000"/>
                </a:solidFill>
              </a:rPr>
              <a:t>“</a:t>
            </a:r>
            <a:r>
              <a:rPr lang="en-US" sz="2800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482400" progId="Equation.DSMT4">
                  <p:embed/>
                </p:oleObj>
              </mc:Choice>
              <mc:Fallback>
                <p:oleObj name="Equation" r:id="rId3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/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</a:t>
            </a:r>
            <a:r>
              <a:rPr lang="en-US" sz="1600" b="1" dirty="0"/>
              <a:t>black</a:t>
            </a:r>
            <a:r>
              <a:rPr lang="en-US" sz="1600" dirty="0"/>
              <a:t> lines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Cohorts</a:t>
            </a:r>
            <a:r>
              <a:rPr lang="en-US" sz="1600" dirty="0"/>
              <a:t> are shown by 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diagonal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F8100F-2BE7-3A37-0D42-2EA2C130386B}"/>
              </a:ext>
            </a:extLst>
          </p:cNvPr>
          <p:cNvSpPr/>
          <p:nvPr/>
        </p:nvSpPr>
        <p:spPr>
          <a:xfrm rot="2609009">
            <a:off x="7147084" y="3476847"/>
            <a:ext cx="990600" cy="78558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6962-15E9-6C33-B959-37566774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4CAF8-DF26-641F-C86F-6D296AD8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AB61010F-FDA0-ECF9-64D1-9CAB75D9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6" y="1949400"/>
            <a:ext cx="8248865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6D22E-4153-A569-53DB-BEE11F05D8C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Dashboards provide multiple images of different aspects, often linked interactively</a:t>
            </a:r>
          </a:p>
        </p:txBody>
      </p:sp>
    </p:spTree>
    <p:extLst>
      <p:ext uri="{BB962C8B-B14F-4D97-AF65-F5344CB8AC3E}">
        <p14:creationId xmlns:p14="http://schemas.microsoft.com/office/powerpoint/2010/main" val="1358190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combine some analysis (contours)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1905001" y="2906713"/>
            <a:ext cx="6713102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roughly ordered by the number of variables, data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8010293" imgH="5667068" progId="AcroExch.Document.7">
                  <p:embed/>
                </p:oleObj>
              </mc:Choice>
              <mc:Fallback>
                <p:oleObj name="Acrobat Document" r:id="rId3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7900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Shouldn’t the axes be reversed?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73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75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76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82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18577</TotalTime>
  <Words>5837</Words>
  <Application>Microsoft Office PowerPoint</Application>
  <PresentationFormat>On-screen Show (4:3)</PresentationFormat>
  <Paragraphs>796</Paragraphs>
  <Slides>95</Slides>
  <Notes>15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Arial</vt:lpstr>
      <vt:lpstr>Arial Narrow</vt:lpstr>
      <vt:lpstr>Calibri</vt:lpstr>
      <vt:lpstr>Courier New</vt:lpstr>
      <vt:lpstr>Dreaming Outloud Script Pro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How to classify ???</vt:lpstr>
      <vt:lpstr>Topics, by graph type: Content &amp; form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Bar chart variations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Dashboards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Vs. a scatterplot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97</cp:revision>
  <dcterms:created xsi:type="dcterms:W3CDTF">2021-05-06T19:22:38Z</dcterms:created>
  <dcterms:modified xsi:type="dcterms:W3CDTF">2024-01-07T23:53:55Z</dcterms:modified>
</cp:coreProperties>
</file>